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4"/>
  </p:sldMasterIdLst>
  <p:sldIdLst>
    <p:sldId id="257" r:id="rId5"/>
    <p:sldId id="259" r:id="rId6"/>
    <p:sldId id="262" r:id="rId7"/>
    <p:sldId id="281" r:id="rId8"/>
    <p:sldId id="263" r:id="rId9"/>
    <p:sldId id="264" r:id="rId10"/>
    <p:sldId id="265" r:id="rId11"/>
    <p:sldId id="266" r:id="rId12"/>
    <p:sldId id="268" r:id="rId13"/>
    <p:sldId id="269" r:id="rId14"/>
    <p:sldId id="271" r:id="rId15"/>
    <p:sldId id="276" r:id="rId16"/>
    <p:sldId id="272" r:id="rId17"/>
    <p:sldId id="274" r:id="rId18"/>
    <p:sldId id="273" r:id="rId19"/>
    <p:sldId id="277" r:id="rId20"/>
    <p:sldId id="279" r:id="rId21"/>
    <p:sldId id="280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2" d="100"/>
          <a:sy n="82" d="100"/>
        </p:scale>
        <p:origin x="9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4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705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666393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021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312136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799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212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38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88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283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19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611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86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5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6/25/2024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61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6/25/2024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11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6/25/2024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6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.uk/pin/abstract-thank-you-ppt-template-for-presentation-handshake--989243874376612455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6587" b="38896"/>
          <a:stretch/>
        </p:blipFill>
        <p:spPr>
          <a:xfrm>
            <a:off x="1" y="9341"/>
            <a:ext cx="12191999" cy="685799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7861" y="4355998"/>
            <a:ext cx="3344216" cy="1096899"/>
          </a:xfrm>
        </p:spPr>
        <p:txBody>
          <a:bodyPr>
            <a:normAutofit/>
          </a:bodyPr>
          <a:lstStyle/>
          <a:p>
            <a:pPr algn="ctr"/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Presented By Group 2</a:t>
            </a: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4" name="Picture 3" descr="Olist eCommerce Analysis and Dashboard">
            <a:extLst>
              <a:ext uri="{FF2B5EF4-FFF2-40B4-BE49-F238E27FC236}">
                <a16:creationId xmlns:a16="http://schemas.microsoft.com/office/drawing/2014/main" id="{AD96F8BB-2914-4CF1-BB2D-51CD23E0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01" y="240546"/>
            <a:ext cx="922020" cy="3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4870C2A-648D-44BF-A4A2-2759D0C90391}"/>
              </a:ext>
            </a:extLst>
          </p:cNvPr>
          <p:cNvSpPr/>
          <p:nvPr/>
        </p:nvSpPr>
        <p:spPr>
          <a:xfrm>
            <a:off x="3192291" y="213716"/>
            <a:ext cx="5154273" cy="482870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15468">
              <a:spcAft>
                <a:spcPts val="600"/>
              </a:spcAft>
            </a:pPr>
            <a:r>
              <a:rPr lang="en-US" sz="2200" kern="1200" dirty="0">
                <a:solidFill>
                  <a:schemeClr val="dk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Excel Dashboard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Olist eCommerce Analysis and Dashboard">
            <a:extLst>
              <a:ext uri="{FF2B5EF4-FFF2-40B4-BE49-F238E27FC236}">
                <a16:creationId xmlns:a16="http://schemas.microsoft.com/office/drawing/2014/main" id="{AD96F8BB-2914-4CF1-BB2D-51CD23E0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59" y="213716"/>
            <a:ext cx="922020" cy="3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274491-A2FE-1B6E-2DCB-2793BAECF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6" y="1313478"/>
            <a:ext cx="11271380" cy="50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2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4870C2A-648D-44BF-A4A2-2759D0C90391}"/>
              </a:ext>
            </a:extLst>
          </p:cNvPr>
          <p:cNvSpPr/>
          <p:nvPr/>
        </p:nvSpPr>
        <p:spPr>
          <a:xfrm>
            <a:off x="3201169" y="213716"/>
            <a:ext cx="5154273" cy="482870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15468"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</a:t>
            </a:r>
            <a:r>
              <a:rPr lang="en-US" sz="2200" kern="1200" dirty="0">
                <a:solidFill>
                  <a:schemeClr val="dk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Data Modelling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Olist eCommerce Analysis and Dashboard">
            <a:extLst>
              <a:ext uri="{FF2B5EF4-FFF2-40B4-BE49-F238E27FC236}">
                <a16:creationId xmlns:a16="http://schemas.microsoft.com/office/drawing/2014/main" id="{AD96F8BB-2914-4CF1-BB2D-51CD23E0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59" y="213716"/>
            <a:ext cx="922020" cy="3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3597F0-23F6-4E9C-9857-E43919C42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2" y="842009"/>
            <a:ext cx="11221375" cy="573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09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4870C2A-648D-44BF-A4A2-2759D0C90391}"/>
              </a:ext>
            </a:extLst>
          </p:cNvPr>
          <p:cNvSpPr/>
          <p:nvPr/>
        </p:nvSpPr>
        <p:spPr>
          <a:xfrm>
            <a:off x="3192291" y="213716"/>
            <a:ext cx="5154273" cy="482870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15468"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</a:t>
            </a:r>
            <a:r>
              <a:rPr lang="en-US" sz="2200" kern="1200" dirty="0">
                <a:solidFill>
                  <a:schemeClr val="dk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Dashboard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Olist eCommerce Analysis and Dashboard">
            <a:extLst>
              <a:ext uri="{FF2B5EF4-FFF2-40B4-BE49-F238E27FC236}">
                <a16:creationId xmlns:a16="http://schemas.microsoft.com/office/drawing/2014/main" id="{AD96F8BB-2914-4CF1-BB2D-51CD23E0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59" y="213716"/>
            <a:ext cx="922020" cy="3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3EEDC-207D-EDAC-DA48-340706054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94" y="885219"/>
            <a:ext cx="10646230" cy="553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03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4870C2A-648D-44BF-A4A2-2759D0C90391}"/>
              </a:ext>
            </a:extLst>
          </p:cNvPr>
          <p:cNvSpPr/>
          <p:nvPr/>
        </p:nvSpPr>
        <p:spPr>
          <a:xfrm>
            <a:off x="3192291" y="213716"/>
            <a:ext cx="5154273" cy="482870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15468"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Tableau </a:t>
            </a:r>
            <a:r>
              <a:rPr lang="en-US" sz="2200" kern="1200" dirty="0">
                <a:solidFill>
                  <a:schemeClr val="dk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Dashboard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Olist eCommerce Analysis and Dashboard">
            <a:extLst>
              <a:ext uri="{FF2B5EF4-FFF2-40B4-BE49-F238E27FC236}">
                <a16:creationId xmlns:a16="http://schemas.microsoft.com/office/drawing/2014/main" id="{AD96F8BB-2914-4CF1-BB2D-51CD23E0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59" y="213716"/>
            <a:ext cx="922020" cy="3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5AB47-32A4-4F97-B8E9-D3BAF31D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1128391"/>
            <a:ext cx="11650701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2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4870C2A-648D-44BF-A4A2-2759D0C90391}"/>
              </a:ext>
            </a:extLst>
          </p:cNvPr>
          <p:cNvSpPr/>
          <p:nvPr/>
        </p:nvSpPr>
        <p:spPr>
          <a:xfrm>
            <a:off x="3192291" y="213716"/>
            <a:ext cx="5154273" cy="482870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15468"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Tableau </a:t>
            </a:r>
            <a:r>
              <a:rPr lang="en-US" sz="2200" kern="1200" dirty="0">
                <a:solidFill>
                  <a:schemeClr val="dk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Dashboard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Olist eCommerce Analysis and Dashboard">
            <a:extLst>
              <a:ext uri="{FF2B5EF4-FFF2-40B4-BE49-F238E27FC236}">
                <a16:creationId xmlns:a16="http://schemas.microsoft.com/office/drawing/2014/main" id="{AD96F8BB-2914-4CF1-BB2D-51CD23E0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59" y="213716"/>
            <a:ext cx="922020" cy="3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7B93E7-A4DB-9C99-EBE7-048F528F4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8" y="1102026"/>
            <a:ext cx="11392677" cy="532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46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4870C2A-648D-44BF-A4A2-2759D0C90391}"/>
              </a:ext>
            </a:extLst>
          </p:cNvPr>
          <p:cNvSpPr/>
          <p:nvPr/>
        </p:nvSpPr>
        <p:spPr>
          <a:xfrm>
            <a:off x="3192291" y="213716"/>
            <a:ext cx="5154273" cy="482870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15468"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Tableau </a:t>
            </a:r>
            <a:r>
              <a:rPr lang="en-US" sz="2200" kern="1200" dirty="0">
                <a:solidFill>
                  <a:schemeClr val="dk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Dashboard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Olist eCommerce Analysis and Dashboard">
            <a:extLst>
              <a:ext uri="{FF2B5EF4-FFF2-40B4-BE49-F238E27FC236}">
                <a16:creationId xmlns:a16="http://schemas.microsoft.com/office/drawing/2014/main" id="{AD96F8BB-2914-4CF1-BB2D-51CD23E0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59" y="213716"/>
            <a:ext cx="922020" cy="3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E02A95-52E6-FC16-517E-644B42C18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2" y="1035696"/>
            <a:ext cx="11398898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99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B47C28E-4DB7-B905-E059-2B29F6D01516}"/>
              </a:ext>
            </a:extLst>
          </p:cNvPr>
          <p:cNvSpPr/>
          <p:nvPr/>
        </p:nvSpPr>
        <p:spPr>
          <a:xfrm>
            <a:off x="2254376" y="976956"/>
            <a:ext cx="5599304" cy="48480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glow rad="139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83464">
              <a:spcAft>
                <a:spcPts val="600"/>
              </a:spcAft>
            </a:pPr>
            <a:r>
              <a:rPr lang="en-US" sz="2200" kern="1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endParaRPr lang="en-IN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559EB-7365-821F-C61D-63EB1C49336B}"/>
              </a:ext>
            </a:extLst>
          </p:cNvPr>
          <p:cNvSpPr txBox="1"/>
          <p:nvPr/>
        </p:nvSpPr>
        <p:spPr>
          <a:xfrm>
            <a:off x="1091401" y="1881746"/>
            <a:ext cx="9517414" cy="2553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165" indent="-177165" algn="just" defTabSz="28346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data,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Olist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E-commerce has about 99,440 orders. With about 89,940 orders being delivered, the company has a 90% delivery success rate. </a:t>
            </a:r>
          </a:p>
          <a:p>
            <a:pPr marL="177165" indent="-177165" algn="just" defTabSz="28346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average product rating is 4.09 stars, with product categories going as high as 4.67 stars and as low as 2.5 stars. </a:t>
            </a:r>
          </a:p>
          <a:p>
            <a:pPr marL="177165" indent="-177165" algn="just" defTabSz="28346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Star reviews are on third place in the review score distribution ranking which likely indicates that there could be problems with product quality in some product categories. </a:t>
            </a:r>
          </a:p>
        </p:txBody>
      </p:sp>
      <p:pic>
        <p:nvPicPr>
          <p:cNvPr id="3" name="Picture 2" descr="Olist eCommerce Analysis and Dashboard">
            <a:extLst>
              <a:ext uri="{FF2B5EF4-FFF2-40B4-BE49-F238E27FC236}">
                <a16:creationId xmlns:a16="http://schemas.microsoft.com/office/drawing/2014/main" id="{AD96F8BB-2914-4CF1-BB2D-51CD23E0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052" y="203224"/>
            <a:ext cx="922020" cy="3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70FECCA7-DDD1-4863-9B55-871E96805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9621868B-7584-4578-9AA3-07B2367BE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11876" y="244876"/>
            <a:ext cx="3488924" cy="348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9011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B47C28E-4DB7-B905-E059-2B29F6D01516}"/>
              </a:ext>
            </a:extLst>
          </p:cNvPr>
          <p:cNvSpPr/>
          <p:nvPr/>
        </p:nvSpPr>
        <p:spPr>
          <a:xfrm>
            <a:off x="2254376" y="976956"/>
            <a:ext cx="5599304" cy="48480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glow rad="139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83464">
              <a:spcAft>
                <a:spcPts val="600"/>
              </a:spcAft>
            </a:pPr>
            <a:r>
              <a:rPr lang="en-US" sz="2200" kern="1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IN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559EB-7365-821F-C61D-63EB1C49336B}"/>
              </a:ext>
            </a:extLst>
          </p:cNvPr>
          <p:cNvSpPr txBox="1"/>
          <p:nvPr/>
        </p:nvSpPr>
        <p:spPr>
          <a:xfrm>
            <a:off x="1366609" y="1989338"/>
            <a:ext cx="8114743" cy="1691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165" indent="-177165" algn="just" defTabSz="28346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165" indent="-177165" algn="just" defTabSz="28346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regular monitoring of customer reviews, real-time tracking of fleet performance, and proper shipment tracking and communication system can improve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Olist's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delivery and supply chain performance and ensure customers are delighted with the service.</a:t>
            </a:r>
            <a:endParaRPr lang="en-IN" sz="1700" dirty="0"/>
          </a:p>
        </p:txBody>
      </p:sp>
      <p:pic>
        <p:nvPicPr>
          <p:cNvPr id="3" name="Picture 2" descr="Olist eCommerce Analysis and Dashboard">
            <a:extLst>
              <a:ext uri="{FF2B5EF4-FFF2-40B4-BE49-F238E27FC236}">
                <a16:creationId xmlns:a16="http://schemas.microsoft.com/office/drawing/2014/main" id="{AD96F8BB-2914-4CF1-BB2D-51CD23E0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052" y="203224"/>
            <a:ext cx="922020" cy="3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70FECCA7-DDD1-4863-9B55-871E96805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9621868B-7584-4578-9AA3-07B2367BE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11876" y="244876"/>
            <a:ext cx="3488924" cy="348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9777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B47C28E-4DB7-B905-E059-2B29F6D01516}"/>
              </a:ext>
            </a:extLst>
          </p:cNvPr>
          <p:cNvSpPr/>
          <p:nvPr/>
        </p:nvSpPr>
        <p:spPr>
          <a:xfrm>
            <a:off x="2254376" y="976956"/>
            <a:ext cx="5599304" cy="48480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glow rad="139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83464">
              <a:spcAft>
                <a:spcPts val="600"/>
              </a:spcAft>
            </a:pPr>
            <a:r>
              <a:rPr lang="en-US" sz="2200" kern="1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559EB-7365-821F-C61D-63EB1C49336B}"/>
              </a:ext>
            </a:extLst>
          </p:cNvPr>
          <p:cNvSpPr txBox="1"/>
          <p:nvPr/>
        </p:nvSpPr>
        <p:spPr>
          <a:xfrm>
            <a:off x="1091401" y="1904352"/>
            <a:ext cx="9517414" cy="356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165" indent="-177165" algn="just" defTabSz="28346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165" indent="-177165" algn="just" defTabSz="28346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Olist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Store Analysis project provides valuable insights into customer behavior and payment statistics. The analysis of these KPIs helps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Olist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identifying areas of improvement and creating targeted marketing campaigns. </a:t>
            </a:r>
          </a:p>
          <a:p>
            <a:pPr marL="177165" indent="-177165" algn="just" defTabSz="28346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data analyst, We have used Excel and Power BI to clean and manipulate the dataset </a:t>
            </a:r>
          </a:p>
          <a:p>
            <a:pPr marL="177165" indent="-177165" algn="just" defTabSz="28346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Used Power Bi &amp; Tableau to create meaningful visualizations. </a:t>
            </a:r>
          </a:p>
          <a:p>
            <a:pPr marL="177165" indent="-177165" algn="just" defTabSz="28346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used SQL for data validation</a:t>
            </a:r>
          </a:p>
          <a:p>
            <a:pPr marL="177165" indent="-177165" algn="just" defTabSz="28346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Olist eCommerce Analysis and Dashboard">
            <a:extLst>
              <a:ext uri="{FF2B5EF4-FFF2-40B4-BE49-F238E27FC236}">
                <a16:creationId xmlns:a16="http://schemas.microsoft.com/office/drawing/2014/main" id="{AD96F8BB-2914-4CF1-BB2D-51CD23E0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052" y="203224"/>
            <a:ext cx="922020" cy="3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70FECCA7-DDD1-4863-9B55-871E96805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9621868B-7584-4578-9AA3-07B2367BE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11876" y="244876"/>
            <a:ext cx="3488924" cy="348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3832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hands shaking&#10;&#10;Description automatically generated">
            <a:extLst>
              <a:ext uri="{FF2B5EF4-FFF2-40B4-BE49-F238E27FC236}">
                <a16:creationId xmlns:a16="http://schemas.microsoft.com/office/drawing/2014/main" id="{9FF05C30-8DCB-6A83-84A9-46C1FE1E0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5C2136B-77EC-41E9-BDB6-58A4AE142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5891F3-A5E2-4418-8950-25FA2B73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1FCEB1-A7E1-417C-A7EF-AA30D5A08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FBCF2A6-1F18-4B68-B5D2-5B763ED4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F3A27FB-A693-4A75-951E-0C77CD98F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99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5EB30A4-4F95-FCA3-C48B-49BFA8493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07" y="706744"/>
            <a:ext cx="1495731" cy="14957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0263F1-F581-A179-E14C-BA8F29AF2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574" y="3885429"/>
            <a:ext cx="1469098" cy="1481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7E90E5-B070-0EB1-1CB4-6AFA2AE68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26" y="768675"/>
            <a:ext cx="1495732" cy="15083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CC5E00-4E63-D721-84CB-CFCEBAE18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07" y="3772449"/>
            <a:ext cx="1469098" cy="15572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E80B14-994E-32F6-ABB1-C74A497EE7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40" y="3809707"/>
            <a:ext cx="1469098" cy="15572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2D40212-BAB5-AA87-E76B-E53046364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07" y="706744"/>
            <a:ext cx="1495731" cy="149573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8410E4A-CF5A-A3C9-8342-1352E23A06C3}"/>
              </a:ext>
            </a:extLst>
          </p:cNvPr>
          <p:cNvSpPr/>
          <p:nvPr/>
        </p:nvSpPr>
        <p:spPr>
          <a:xfrm>
            <a:off x="1447795" y="2332303"/>
            <a:ext cx="2143125" cy="84296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Falguni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Vaghasia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5CD8D0E-71D2-5CF6-7BB8-81BEB57A769C}"/>
              </a:ext>
            </a:extLst>
          </p:cNvPr>
          <p:cNvSpPr/>
          <p:nvPr/>
        </p:nvSpPr>
        <p:spPr>
          <a:xfrm>
            <a:off x="5086349" y="2360291"/>
            <a:ext cx="2143125" cy="84296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Badal Babu Chavan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ED4FF6E-A4BE-B558-A121-EE599B7B2F82}"/>
              </a:ext>
            </a:extLst>
          </p:cNvPr>
          <p:cNvSpPr/>
          <p:nvPr/>
        </p:nvSpPr>
        <p:spPr>
          <a:xfrm>
            <a:off x="8477863" y="2360291"/>
            <a:ext cx="2143125" cy="84296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Shivani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Pachkede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6402730-D6DC-D880-8570-EC4902AB58B1}"/>
              </a:ext>
            </a:extLst>
          </p:cNvPr>
          <p:cNvSpPr/>
          <p:nvPr/>
        </p:nvSpPr>
        <p:spPr>
          <a:xfrm>
            <a:off x="8529943" y="5419104"/>
            <a:ext cx="2143125" cy="84296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Kaipa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Tejaswini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D479FF4-EEF7-CEA7-B8C8-54826E9F5C58}"/>
              </a:ext>
            </a:extLst>
          </p:cNvPr>
          <p:cNvSpPr/>
          <p:nvPr/>
        </p:nvSpPr>
        <p:spPr>
          <a:xfrm>
            <a:off x="4962829" y="5419104"/>
            <a:ext cx="2143125" cy="84296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D. C.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Shaheena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03D1FE0-66F3-6B6C-49C9-61A8938E626D}"/>
              </a:ext>
            </a:extLst>
          </p:cNvPr>
          <p:cNvSpPr/>
          <p:nvPr/>
        </p:nvSpPr>
        <p:spPr>
          <a:xfrm>
            <a:off x="1447796" y="5419104"/>
            <a:ext cx="2143125" cy="84296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Kharvel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Mohan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Khobarekar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7CDF722-C391-E047-4369-54F68345DE33}"/>
              </a:ext>
            </a:extLst>
          </p:cNvPr>
          <p:cNvSpPr/>
          <p:nvPr/>
        </p:nvSpPr>
        <p:spPr>
          <a:xfrm>
            <a:off x="6086473" y="10105725"/>
            <a:ext cx="2143125" cy="8429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 descr="Olist eCommerce Analysis and Dashboard">
            <a:extLst>
              <a:ext uri="{FF2B5EF4-FFF2-40B4-BE49-F238E27FC236}">
                <a16:creationId xmlns:a16="http://schemas.microsoft.com/office/drawing/2014/main" id="{AD96F8BB-2914-4CF1-BB2D-51CD23E0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737" y="109918"/>
            <a:ext cx="922020" cy="3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06722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E6E90C4-0548-BC52-165A-87E847F1EBA7}"/>
              </a:ext>
            </a:extLst>
          </p:cNvPr>
          <p:cNvSpPr txBox="1"/>
          <p:nvPr/>
        </p:nvSpPr>
        <p:spPr>
          <a:xfrm>
            <a:off x="2071496" y="1461766"/>
            <a:ext cx="3597527" cy="61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3464">
              <a:spcAft>
                <a:spcPts val="600"/>
              </a:spcAft>
            </a:pPr>
            <a:r>
              <a:rPr lang="en-US" sz="1116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lang="en-IN" sz="111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B47C28E-4DB7-B905-E059-2B29F6D01516}"/>
              </a:ext>
            </a:extLst>
          </p:cNvPr>
          <p:cNvSpPr/>
          <p:nvPr/>
        </p:nvSpPr>
        <p:spPr>
          <a:xfrm>
            <a:off x="2254376" y="976956"/>
            <a:ext cx="5599304" cy="48480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glow rad="139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83464">
              <a:spcAft>
                <a:spcPts val="600"/>
              </a:spcAft>
            </a:pPr>
            <a:r>
              <a:rPr lang="en-US" sz="2200" kern="1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  <a:endParaRPr lang="en-IN" sz="2200" dirty="0"/>
          </a:p>
        </p:txBody>
      </p:sp>
      <p:pic>
        <p:nvPicPr>
          <p:cNvPr id="3" name="Picture 2" descr="Olist eCommerce Analysis and Dashboard">
            <a:extLst>
              <a:ext uri="{FF2B5EF4-FFF2-40B4-BE49-F238E27FC236}">
                <a16:creationId xmlns:a16="http://schemas.microsoft.com/office/drawing/2014/main" id="{AD96F8BB-2914-4CF1-BB2D-51CD23E0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052" y="203224"/>
            <a:ext cx="922020" cy="3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70FECCA7-DDD1-4863-9B55-871E96805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9621868B-7584-4578-9AA3-07B2367BE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11876" y="244876"/>
            <a:ext cx="3488924" cy="348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6D9DA6E-5D44-442E-B253-C17371F547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94" b="17891"/>
          <a:stretch/>
        </p:blipFill>
        <p:spPr>
          <a:xfrm>
            <a:off x="5137172" y="2079756"/>
            <a:ext cx="6358420" cy="37114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7EC196-4D7D-46A7-96AE-192D149A2403}"/>
              </a:ext>
            </a:extLst>
          </p:cNvPr>
          <p:cNvSpPr txBox="1"/>
          <p:nvPr/>
        </p:nvSpPr>
        <p:spPr>
          <a:xfrm>
            <a:off x="772549" y="2338987"/>
            <a:ext cx="4035873" cy="3057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Store Analysis project focuses on understanding customer buying behaviors and payment statistics on the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e-commerce platform.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analyzes key performance indicators(KPI’s) like weekday vs weekend sales, payment statistics, delivery times, and customer behavior.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is based on nine CSV files, which are cleaned and manipulated to extract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31296969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E6E90C4-0548-BC52-165A-87E847F1EBA7}"/>
              </a:ext>
            </a:extLst>
          </p:cNvPr>
          <p:cNvSpPr txBox="1"/>
          <p:nvPr/>
        </p:nvSpPr>
        <p:spPr>
          <a:xfrm>
            <a:off x="2071496" y="1461766"/>
            <a:ext cx="3597527" cy="61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3464">
              <a:spcAft>
                <a:spcPts val="600"/>
              </a:spcAft>
            </a:pPr>
            <a:r>
              <a:rPr lang="en-US" sz="1116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lang="en-IN" sz="111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B47C28E-4DB7-B905-E059-2B29F6D01516}"/>
              </a:ext>
            </a:extLst>
          </p:cNvPr>
          <p:cNvSpPr/>
          <p:nvPr/>
        </p:nvSpPr>
        <p:spPr>
          <a:xfrm>
            <a:off x="2254376" y="976956"/>
            <a:ext cx="5599304" cy="48480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glow rad="139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83464">
              <a:spcAft>
                <a:spcPts val="600"/>
              </a:spcAft>
            </a:pPr>
            <a:r>
              <a:rPr lang="en-US" sz="2200" kern="1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Weekday vs weekend payment statistics</a:t>
            </a:r>
            <a:endParaRPr lang="en-IN" sz="2200" dirty="0"/>
          </a:p>
        </p:txBody>
      </p:sp>
      <p:sp>
        <p:nvSpPr>
          <p:cNvPr id="4" name="Arrow: Striped Right 3">
            <a:extLst>
              <a:ext uri="{FF2B5EF4-FFF2-40B4-BE49-F238E27FC236}">
                <a16:creationId xmlns:a16="http://schemas.microsoft.com/office/drawing/2014/main" id="{50E35DAE-0C42-360E-1948-A3DE12B8296B}"/>
              </a:ext>
            </a:extLst>
          </p:cNvPr>
          <p:cNvSpPr/>
          <p:nvPr/>
        </p:nvSpPr>
        <p:spPr>
          <a:xfrm>
            <a:off x="0" y="964223"/>
            <a:ext cx="1625600" cy="617990"/>
          </a:xfrm>
          <a:prstGeom prst="stripedRightArrow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83464">
              <a:spcAft>
                <a:spcPts val="600"/>
              </a:spcAft>
            </a:pPr>
            <a:r>
              <a:rPr lang="en-US" kern="1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KPI-1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D065A-88DF-A3D9-1B66-F005D12F238D}"/>
              </a:ext>
            </a:extLst>
          </p:cNvPr>
          <p:cNvSpPr txBox="1"/>
          <p:nvPr/>
        </p:nvSpPr>
        <p:spPr>
          <a:xfrm>
            <a:off x="355260" y="2258665"/>
            <a:ext cx="45997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83464">
              <a:spcAft>
                <a:spcPts val="600"/>
              </a:spcAft>
            </a:pPr>
            <a:r>
              <a:rPr lang="en-US" sz="16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Weekday Vs Weekend (</a:t>
            </a:r>
            <a:r>
              <a:rPr lang="en-US" sz="16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order_purchase_timestamp</a:t>
            </a:r>
            <a:r>
              <a:rPr lang="en-US" sz="16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Payment Statistics</a:t>
            </a:r>
            <a:endParaRPr lang="en-IN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559EB-7365-821F-C61D-63EB1C49336B}"/>
              </a:ext>
            </a:extLst>
          </p:cNvPr>
          <p:cNvSpPr txBox="1"/>
          <p:nvPr/>
        </p:nvSpPr>
        <p:spPr>
          <a:xfrm>
            <a:off x="355260" y="3022350"/>
            <a:ext cx="4455732" cy="216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165" indent="-177165" algn="just" defTabSz="28346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 to understand the customer buying behaviour. </a:t>
            </a:r>
          </a:p>
          <a:p>
            <a:pPr marL="177165" indent="-177165" algn="just" defTabSz="28346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Reveals which days have the highest sales.</a:t>
            </a:r>
          </a:p>
          <a:p>
            <a:pPr marL="177165" indent="-177165" algn="just" defTabSz="283464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</a:t>
            </a:r>
            <a:r>
              <a:rPr lang="en-IN" sz="17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Olist</a:t>
            </a:r>
            <a:r>
              <a:rPr lang="en-IN" sz="1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enhance </a:t>
            </a:r>
            <a:r>
              <a:rPr lang="en-IN" sz="17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weekdend</a:t>
            </a:r>
            <a:r>
              <a:rPr lang="en-IN" sz="1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sales and plan targeted promotions</a:t>
            </a:r>
            <a:r>
              <a:rPr lang="en-IN" sz="1700" kern="1200" dirty="0">
                <a:solidFill>
                  <a:schemeClr val="tx1"/>
                </a:solidFill>
              </a:rPr>
              <a:t>.</a:t>
            </a:r>
            <a:endParaRPr lang="en-IN" sz="1700" dirty="0"/>
          </a:p>
        </p:txBody>
      </p:sp>
      <p:pic>
        <p:nvPicPr>
          <p:cNvPr id="3" name="Picture 2" descr="Olist eCommerce Analysis and Dashboard">
            <a:extLst>
              <a:ext uri="{FF2B5EF4-FFF2-40B4-BE49-F238E27FC236}">
                <a16:creationId xmlns:a16="http://schemas.microsoft.com/office/drawing/2014/main" id="{AD96F8BB-2914-4CF1-BB2D-51CD23E0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052" y="203224"/>
            <a:ext cx="922020" cy="3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70FECCA7-DDD1-4863-9B55-871E96805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9621868B-7584-4578-9AA3-07B2367BE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11876" y="244876"/>
            <a:ext cx="3488924" cy="348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5EAE30-917D-4DE9-91F3-409DB68CB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905" y="1943954"/>
            <a:ext cx="691546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265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130E26-BC34-A3B1-4CD3-D8B9C105A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2" b="10344"/>
          <a:stretch/>
        </p:blipFill>
        <p:spPr>
          <a:xfrm>
            <a:off x="294640" y="2011680"/>
            <a:ext cx="5038118" cy="4174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B42EA239-9E25-B0F5-33CC-C4D4AAF9FC51}"/>
              </a:ext>
            </a:extLst>
          </p:cNvPr>
          <p:cNvSpPr/>
          <p:nvPr/>
        </p:nvSpPr>
        <p:spPr>
          <a:xfrm>
            <a:off x="0" y="551584"/>
            <a:ext cx="1788160" cy="687935"/>
          </a:xfrm>
          <a:prstGeom prst="stripedRightArrow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US" kern="1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KPI-2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C23E96-5FEB-D5B8-854F-BAE2E9724399}"/>
              </a:ext>
            </a:extLst>
          </p:cNvPr>
          <p:cNvSpPr/>
          <p:nvPr/>
        </p:nvSpPr>
        <p:spPr>
          <a:xfrm>
            <a:off x="2611046" y="672032"/>
            <a:ext cx="5659194" cy="447040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US" sz="2200" kern="1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type with review score 5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393120-D64F-DECA-2167-99EA5086E805}"/>
              </a:ext>
            </a:extLst>
          </p:cNvPr>
          <p:cNvSpPr txBox="1"/>
          <p:nvPr/>
        </p:nvSpPr>
        <p:spPr>
          <a:xfrm>
            <a:off x="5466080" y="2011680"/>
            <a:ext cx="4561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78892">
              <a:spcAft>
                <a:spcPts val="600"/>
              </a:spcAft>
            </a:pPr>
            <a:r>
              <a:rPr lang="en-US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Orders with Review score as 5 And payment type as Credit card</a:t>
            </a:r>
            <a:endParaRPr lang="en-I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77F052-E751-343C-671B-F53CA3B4407C}"/>
              </a:ext>
            </a:extLst>
          </p:cNvPr>
          <p:cNvSpPr txBox="1"/>
          <p:nvPr/>
        </p:nvSpPr>
        <p:spPr>
          <a:xfrm>
            <a:off x="5466080" y="3006355"/>
            <a:ext cx="4561839" cy="1781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9169" indent="-209169" defTabSz="278892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 to understand customer satisfaction and payment preferences</a:t>
            </a:r>
          </a:p>
          <a:p>
            <a:pPr marL="209169" indent="-209169" defTabSz="278892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the store to target satisfied customers for repeat purchases</a:t>
            </a:r>
            <a:r>
              <a:rPr lang="en-US" kern="1200" dirty="0">
                <a:solidFill>
                  <a:schemeClr val="tx1"/>
                </a:solidFill>
              </a:rPr>
              <a:t>.</a:t>
            </a:r>
            <a:endParaRPr lang="en-IN" dirty="0"/>
          </a:p>
        </p:txBody>
      </p:sp>
      <p:pic>
        <p:nvPicPr>
          <p:cNvPr id="2" name="Picture 1" descr="Olist eCommerce Analysis and Dashboard">
            <a:extLst>
              <a:ext uri="{FF2B5EF4-FFF2-40B4-BE49-F238E27FC236}">
                <a16:creationId xmlns:a16="http://schemas.microsoft.com/office/drawing/2014/main" id="{AD96F8BB-2914-4CF1-BB2D-51CD23E0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423" y="273026"/>
            <a:ext cx="922020" cy="3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102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71AD8-72F1-E2A0-F835-ADA2CB1BF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" r="5075" b="6730"/>
          <a:stretch/>
        </p:blipFill>
        <p:spPr>
          <a:xfrm>
            <a:off x="442262" y="1532613"/>
            <a:ext cx="5653738" cy="4550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Striped Right 3">
            <a:extLst>
              <a:ext uri="{FF2B5EF4-FFF2-40B4-BE49-F238E27FC236}">
                <a16:creationId xmlns:a16="http://schemas.microsoft.com/office/drawing/2014/main" id="{F11830E8-F3AE-A795-1DAD-77AD6C1286C0}"/>
              </a:ext>
            </a:extLst>
          </p:cNvPr>
          <p:cNvSpPr/>
          <p:nvPr/>
        </p:nvSpPr>
        <p:spPr>
          <a:xfrm>
            <a:off x="0" y="370942"/>
            <a:ext cx="1749287" cy="675861"/>
          </a:xfrm>
          <a:prstGeom prst="stripedRightArrow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KPI-3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3445E4-CA04-25B1-A280-86AB260AC28D}"/>
              </a:ext>
            </a:extLst>
          </p:cNvPr>
          <p:cNvSpPr/>
          <p:nvPr/>
        </p:nvSpPr>
        <p:spPr>
          <a:xfrm>
            <a:off x="2206487" y="437491"/>
            <a:ext cx="6261651" cy="566361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number of delivery days taken for pet shop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3CE1C13-D029-3A2B-1DD2-E66A0DB59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1" y="2650292"/>
            <a:ext cx="4210878" cy="244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KPI measures the average delivery time for pet shop orders.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helps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identify opportunities to improve delivery speed and maintain customer satisfaction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21AF5-3B1E-4A67-CCD1-22DA58FE5A29}"/>
              </a:ext>
            </a:extLst>
          </p:cNvPr>
          <p:cNvSpPr txBox="1"/>
          <p:nvPr/>
        </p:nvSpPr>
        <p:spPr>
          <a:xfrm>
            <a:off x="6205332" y="1793869"/>
            <a:ext cx="421087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number of days taken for </a:t>
            </a:r>
            <a:r>
              <a:rPr lang="en-US" sz="17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order_delivered_customer_date</a:t>
            </a:r>
            <a:r>
              <a:rPr lang="en-US" sz="17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17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pet_shop</a:t>
            </a:r>
            <a:endParaRPr lang="en-IN" sz="17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Olist eCommerce Analysis and Dashboard">
            <a:extLst>
              <a:ext uri="{FF2B5EF4-FFF2-40B4-BE49-F238E27FC236}">
                <a16:creationId xmlns:a16="http://schemas.microsoft.com/office/drawing/2014/main" id="{AD96F8BB-2914-4CF1-BB2D-51CD23E0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407" y="234833"/>
            <a:ext cx="922020" cy="3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6271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031A1-C3F9-1226-3326-57C94C543D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6" b="1332"/>
          <a:stretch/>
        </p:blipFill>
        <p:spPr>
          <a:xfrm>
            <a:off x="519367" y="1597260"/>
            <a:ext cx="5576633" cy="4644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Arrow: Striped Right 1">
            <a:extLst>
              <a:ext uri="{FF2B5EF4-FFF2-40B4-BE49-F238E27FC236}">
                <a16:creationId xmlns:a16="http://schemas.microsoft.com/office/drawing/2014/main" id="{EBC9F5B5-3234-4DD4-9FB9-1ECCAF6D4730}"/>
              </a:ext>
            </a:extLst>
          </p:cNvPr>
          <p:cNvSpPr/>
          <p:nvPr/>
        </p:nvSpPr>
        <p:spPr>
          <a:xfrm>
            <a:off x="-1" y="318052"/>
            <a:ext cx="1769165" cy="715617"/>
          </a:xfrm>
          <a:prstGeom prst="stripedRightArrow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KPI-4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C5AE7E-C8A6-8BFE-B796-4274A962B3FD}"/>
              </a:ext>
            </a:extLst>
          </p:cNvPr>
          <p:cNvSpPr/>
          <p:nvPr/>
        </p:nvSpPr>
        <p:spPr>
          <a:xfrm>
            <a:off x="2027581" y="377393"/>
            <a:ext cx="6281532" cy="596933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price and payment value of Sao Paulo city.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7AB10-DC81-2C82-4FF1-417A32484763}"/>
              </a:ext>
            </a:extLst>
          </p:cNvPr>
          <p:cNvSpPr txBox="1"/>
          <p:nvPr/>
        </p:nvSpPr>
        <p:spPr>
          <a:xfrm>
            <a:off x="6134100" y="1779104"/>
            <a:ext cx="435002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price and payment values from customers of </a:t>
            </a:r>
            <a:r>
              <a:rPr lang="en-US" sz="17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17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paulo</a:t>
            </a:r>
            <a:r>
              <a:rPr lang="en-US" sz="17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city</a:t>
            </a:r>
            <a:endParaRPr lang="en-IN" sz="17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690BF0-1189-B02F-CA6A-A8FC659768A6}"/>
              </a:ext>
            </a:extLst>
          </p:cNvPr>
          <p:cNvSpPr txBox="1"/>
          <p:nvPr/>
        </p:nvSpPr>
        <p:spPr>
          <a:xfrm>
            <a:off x="6134100" y="2627681"/>
            <a:ext cx="4350026" cy="336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Reveals their spending habits and purchasing power of customers.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identify segments of high-value customers within this demographic.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tailor marketing campaigns to effectively target these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customers,to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increase sales and customer loyalty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Picture 4" descr="Olist eCommerce Analysis and Dashboard">
            <a:extLst>
              <a:ext uri="{FF2B5EF4-FFF2-40B4-BE49-F238E27FC236}">
                <a16:creationId xmlns:a16="http://schemas.microsoft.com/office/drawing/2014/main" id="{AD96F8BB-2914-4CF1-BB2D-51CD23E0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414" y="184066"/>
            <a:ext cx="922020" cy="3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5136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71528-00EC-26DE-1773-5A4E1135EE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"/>
          <a:stretch/>
        </p:blipFill>
        <p:spPr>
          <a:xfrm>
            <a:off x="373532" y="1936636"/>
            <a:ext cx="5076627" cy="438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2721B4-A6EA-8BB1-2603-37B4A13A9E65}"/>
              </a:ext>
            </a:extLst>
          </p:cNvPr>
          <p:cNvSpPr txBox="1"/>
          <p:nvPr/>
        </p:nvSpPr>
        <p:spPr>
          <a:xfrm>
            <a:off x="5733906" y="2113919"/>
            <a:ext cx="482852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8892">
              <a:spcAft>
                <a:spcPts val="600"/>
              </a:spcAft>
            </a:pPr>
            <a:r>
              <a:rPr lang="en-IN" sz="1700" b="1" i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Relationship between shipping days (</a:t>
            </a:r>
            <a:r>
              <a:rPr lang="en-IN" sz="17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order_delivered_customer_date_order_purchase_timestamp</a:t>
            </a:r>
            <a:r>
              <a:rPr lang="en-IN" sz="1700" b="1" i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Vs review scores.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rrow: Striped Right 1">
            <a:extLst>
              <a:ext uri="{FF2B5EF4-FFF2-40B4-BE49-F238E27FC236}">
                <a16:creationId xmlns:a16="http://schemas.microsoft.com/office/drawing/2014/main" id="{51F9521C-61EA-CB76-D056-27E92531BE56}"/>
              </a:ext>
            </a:extLst>
          </p:cNvPr>
          <p:cNvSpPr/>
          <p:nvPr/>
        </p:nvSpPr>
        <p:spPr>
          <a:xfrm>
            <a:off x="0" y="363886"/>
            <a:ext cx="1818640" cy="822827"/>
          </a:xfrm>
          <a:prstGeom prst="stripedRightArrow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US" kern="1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KPI-5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D9A086-02AE-1E7D-0422-CA6A728E59C8}"/>
              </a:ext>
            </a:extLst>
          </p:cNvPr>
          <p:cNvSpPr/>
          <p:nvPr/>
        </p:nvSpPr>
        <p:spPr>
          <a:xfrm>
            <a:off x="2641882" y="470567"/>
            <a:ext cx="5120358" cy="60946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US" sz="2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Average shipping days vs review scores</a:t>
            </a:r>
            <a:r>
              <a:rPr lang="en-US" sz="1342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8ADAE-AD55-9702-AEAC-380A35F4130F}"/>
              </a:ext>
            </a:extLst>
          </p:cNvPr>
          <p:cNvSpPr txBox="1"/>
          <p:nvPr/>
        </p:nvSpPr>
        <p:spPr>
          <a:xfrm>
            <a:off x="5537961" y="3168849"/>
            <a:ext cx="4828525" cy="2197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9169" indent="-209169" defTabSz="278892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This KPI measures how shipping days, time taken between order placement and delivery, correlate with review scores. </a:t>
            </a:r>
          </a:p>
          <a:p>
            <a:pPr marL="209169" indent="-209169" defTabSz="278892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This helps how delivery speed influences customer satisfaction levels</a:t>
            </a:r>
            <a:r>
              <a:rPr lang="en-US" sz="1159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Olist eCommerce Analysis and Dashboard">
            <a:extLst>
              <a:ext uri="{FF2B5EF4-FFF2-40B4-BE49-F238E27FC236}">
                <a16:creationId xmlns:a16="http://schemas.microsoft.com/office/drawing/2014/main" id="{AD96F8BB-2914-4CF1-BB2D-51CD23E0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083" y="277240"/>
            <a:ext cx="922020" cy="3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6199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4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219A63F-90FF-EDF3-11B6-CD7DCB5F213E}"/>
              </a:ext>
            </a:extLst>
          </p:cNvPr>
          <p:cNvSpPr/>
          <p:nvPr/>
        </p:nvSpPr>
        <p:spPr>
          <a:xfrm>
            <a:off x="2780687" y="268970"/>
            <a:ext cx="5154273" cy="482870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15468">
              <a:spcAft>
                <a:spcPts val="600"/>
              </a:spcAft>
            </a:pPr>
            <a:r>
              <a:rPr lang="en-US" sz="2200" kern="1200" dirty="0">
                <a:solidFill>
                  <a:schemeClr val="dk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Additional Insights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19A411F-0B46-F862-1D83-A6C0BC5898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8302" r="51139" b="38782"/>
          <a:stretch/>
        </p:blipFill>
        <p:spPr>
          <a:xfrm>
            <a:off x="420085" y="1414015"/>
            <a:ext cx="4438351" cy="2326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149CB9-589D-AA8C-C728-3254DDE72488}"/>
              </a:ext>
            </a:extLst>
          </p:cNvPr>
          <p:cNvSpPr txBox="1"/>
          <p:nvPr/>
        </p:nvSpPr>
        <p:spPr>
          <a:xfrm>
            <a:off x="1803255" y="952506"/>
            <a:ext cx="1672010" cy="3539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315468">
              <a:spcAft>
                <a:spcPts val="600"/>
              </a:spcAft>
            </a:pPr>
            <a:r>
              <a:rPr lang="en-US" sz="1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Orders</a:t>
            </a:r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1CF070C-8104-4FA3-4F8A-D824355EB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1" t="5785" r="49098" b="38461"/>
          <a:stretch/>
        </p:blipFill>
        <p:spPr>
          <a:xfrm>
            <a:off x="5523315" y="1391447"/>
            <a:ext cx="4300012" cy="25106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B02694-D6FA-BC3A-780C-BE0635F79A35}"/>
              </a:ext>
            </a:extLst>
          </p:cNvPr>
          <p:cNvSpPr txBox="1"/>
          <p:nvPr/>
        </p:nvSpPr>
        <p:spPr>
          <a:xfrm>
            <a:off x="6692260" y="898325"/>
            <a:ext cx="1727511" cy="3539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315468">
              <a:spcAft>
                <a:spcPts val="600"/>
              </a:spcAft>
            </a:pPr>
            <a:r>
              <a:rPr lang="en-US" sz="1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Products</a:t>
            </a:r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4CC509-0870-9DE7-EB64-ED1F10348539}"/>
              </a:ext>
            </a:extLst>
          </p:cNvPr>
          <p:cNvSpPr txBox="1"/>
          <p:nvPr/>
        </p:nvSpPr>
        <p:spPr>
          <a:xfrm>
            <a:off x="1803255" y="4005420"/>
            <a:ext cx="1672010" cy="3539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315468">
              <a:spcAft>
                <a:spcPts val="600"/>
              </a:spcAft>
            </a:pPr>
            <a:r>
              <a:rPr lang="en-US" sz="1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lang="en-US" sz="1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922AA32-76F1-7203-A93A-E721B41151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8" t="10386" r="51000" b="38833"/>
          <a:stretch/>
        </p:blipFill>
        <p:spPr>
          <a:xfrm>
            <a:off x="5597960" y="4429035"/>
            <a:ext cx="4478613" cy="23263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98376A-3416-C176-07DB-0EBC558E666C}"/>
              </a:ext>
            </a:extLst>
          </p:cNvPr>
          <p:cNvSpPr txBox="1"/>
          <p:nvPr/>
        </p:nvSpPr>
        <p:spPr>
          <a:xfrm>
            <a:off x="6809565" y="3988582"/>
            <a:ext cx="1727511" cy="3539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315468">
              <a:spcAft>
                <a:spcPts val="600"/>
              </a:spcAft>
            </a:pPr>
            <a:r>
              <a:rPr lang="en-US" sz="1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lang="en-US" sz="1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F25FFE79-9DA6-B8A9-A7A7-FEC2FA3D88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5" t="10735" r="44591" b="38403"/>
          <a:stretch/>
        </p:blipFill>
        <p:spPr>
          <a:xfrm>
            <a:off x="469338" y="4402501"/>
            <a:ext cx="4622698" cy="2326310"/>
          </a:xfrm>
          <a:prstGeom prst="rect">
            <a:avLst/>
          </a:prstGeom>
        </p:spPr>
      </p:pic>
      <p:pic>
        <p:nvPicPr>
          <p:cNvPr id="2" name="Picture 1" descr="Olist eCommerce Analysis and Dashboard">
            <a:extLst>
              <a:ext uri="{FF2B5EF4-FFF2-40B4-BE49-F238E27FC236}">
                <a16:creationId xmlns:a16="http://schemas.microsoft.com/office/drawing/2014/main" id="{AD96F8BB-2914-4CF1-BB2D-51CD23E0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707" y="268970"/>
            <a:ext cx="922020" cy="3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058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3334</TotalTime>
  <Words>583</Words>
  <Application>Microsoft Office PowerPoint</Application>
  <PresentationFormat>Widescreen</PresentationFormat>
  <Paragraphs>65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Times New Roman</vt:lpstr>
      <vt:lpstr>Trebuchet MS</vt:lpstr>
      <vt:lpstr>Wingdings</vt:lpstr>
      <vt:lpstr>Wingdings 3</vt:lpstr>
      <vt:lpstr>Facet</vt:lpstr>
      <vt:lpstr>Olist Store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Olist store analysis</dc:title>
  <dc:creator>Lenovo</dc:creator>
  <cp:lastModifiedBy>shivani pachkhede</cp:lastModifiedBy>
  <cp:revision>21</cp:revision>
  <dcterms:created xsi:type="dcterms:W3CDTF">2024-05-30T04:52:02Z</dcterms:created>
  <dcterms:modified xsi:type="dcterms:W3CDTF">2024-06-25T10:37:08Z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